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Default Extension="pptx" ContentType="application/vnd.openxmlformats-officedocument.presentationml.presentation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  <p:sldMasterId id="2147483680" r:id="rId3"/>
    <p:sldMasterId id="2147483696" r:id="rId4"/>
  </p:sldMasterIdLst>
  <p:notesMasterIdLst>
    <p:notesMasterId r:id="rId16"/>
  </p:notesMasterIdLst>
  <p:handoutMasterIdLst>
    <p:handoutMasterId r:id="rId17"/>
  </p:handoutMasterIdLst>
  <p:sldIdLst>
    <p:sldId id="555" r:id="rId5"/>
    <p:sldId id="567" r:id="rId6"/>
    <p:sldId id="579" r:id="rId7"/>
    <p:sldId id="580" r:id="rId8"/>
    <p:sldId id="581" r:id="rId9"/>
    <p:sldId id="585" r:id="rId10"/>
    <p:sldId id="582" r:id="rId11"/>
    <p:sldId id="583" r:id="rId12"/>
    <p:sldId id="586" r:id="rId13"/>
    <p:sldId id="584" r:id="rId14"/>
    <p:sldId id="578" r:id="rId15"/>
  </p:sldIdLst>
  <p:sldSz cx="9144000" cy="5143500" type="screen16x9"/>
  <p:notesSz cx="6858000" cy="9144000"/>
  <p:defaultTextStyle>
    <a:defPPr>
      <a:defRPr lang="zh-TW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FF3300"/>
    <a:srgbClr val="FFFFFF"/>
    <a:srgbClr val="008000"/>
    <a:srgbClr val="BD097D"/>
    <a:srgbClr val="FFFF99"/>
    <a:srgbClr val="00CC00"/>
    <a:srgbClr val="0099FF"/>
    <a:srgbClr val="AE188E"/>
  </p:clrMru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9281" autoAdjust="0"/>
  </p:normalViewPr>
  <p:slideViewPr>
    <p:cSldViewPr snapToGrid="0" snapToObjects="1">
      <p:cViewPr>
        <p:scale>
          <a:sx n="90" d="100"/>
          <a:sy n="90" d="100"/>
        </p:scale>
        <p:origin x="-726" y="-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4" d="100"/>
          <a:sy n="44" d="100"/>
        </p:scale>
        <p:origin x="-2323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85B75-2F73-4B3B-8DCE-E7DA5FAE27A4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9D68A-15DE-4A62-81FE-72CD2845DE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87922-6DBC-4905-AC06-D2EA073CE4D1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93C64-F8FF-4CD3-ABC9-3899BF714E2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 </a:t>
            </a:r>
            <a:r>
              <a:rPr lang="zh-TW" altLang="en-US" smtClean="0"/>
              <a:t>按一下以編輯母片子標題樣式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BF494-4694-426E-BB84-0D12E91FB6B9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66143-FD49-4FA0-BB84-DF636A2CC7C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1B9C9-22C1-4E66-928D-BD96C0601E86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9C6D-854D-49EF-82FB-483FFA89D4AB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69C06-8AD2-40A9-8B52-29DE8ED556C0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1734F-8E84-45AA-8CAB-6ED8A6AA1A50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65FB0-87DB-4CB9-B2E6-0EDDB75C11BB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94B2F-9596-4205-9A6D-C97D1E2E5D67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54896-6CDE-4B51-A6E9-34060556D07B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1C9D7-9C6A-4512-B20D-77EFA4ED8B06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2522D-47CE-4C71-834E-7EDB07C3238E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248A5-6DCF-4F19-8A65-BAA521BB93F3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C2C2A-FFE6-41EE-BC7E-371ECF667A21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E9901-F0A8-42B0-8C88-0C4488416188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34A1C-BE05-4163-A15C-E2CFD8B743B8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EFE65-4009-4EB8-A85A-1D81C635CC5A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EA9B-9E8B-4889-8238-508058122E51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9886C-9935-4353-953C-27A696D7F55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FA870-DD87-4CAA-8256-51E1AFDAEC39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D7593-269F-492F-946E-F2ABA1D9996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B3221-7424-4DC6-A9FD-054A707D39A0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3D175-F930-4FFD-B571-2C4D2D168859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4C3B9-A6FE-4010-9540-B75BBA6DE6E9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34BE4-E586-47A6-9592-141FACFBD24D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E41FB-1EA3-4B56-8318-9D3CB0218663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CE6D-53A7-440B-B649-1CD89EB221A8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D5FD4-DA30-47E4-89EC-907D7FF9831E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33F33-B4C0-4FED-B89D-971E6FF6CBB0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70BDC-CB6E-4947-AF99-D14433FDDECD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65475-01C0-4613-B1EB-C47A7140C5F9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57423-37C4-4F01-8657-2EC13970F74F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BB1CB-3A1C-4DBB-AB59-A38AF3AFD61A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2C4D6-432E-4BD3-98F6-A3260C58040B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8B36C-2FB0-4A41-92BC-B49F9024AF37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200152"/>
            <a:ext cx="4038600" cy="16394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2953948"/>
            <a:ext cx="4038600" cy="164068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DFBFCE-733F-4A3B-B250-8EA2F056F7B6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BE9AF-8B01-44F8-BAF2-498EE4FCF53E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7C22F-023E-4058-ABB8-B2380921BEC1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A11BD-7694-47B0-9850-6687F4EC2A66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D4D08-445B-48C8-8E1E-30DD91804278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0913D-B1BB-4524-8FB5-67C11D718D26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16854-EFD5-4598-AD6C-C1DA1492484E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75B00-598A-4B4F-AECD-4C43DA7C29DA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3FF4D-8159-4270-9FA2-0B4EC9DF60E4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81C6F-F72B-4FA9-BC9D-4C20640608E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310AB-D47B-4DBA-970D-CA11A4F520E3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1E046-A531-4B71-A6EB-49677D9B4BB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F086-9732-4B30-B2FF-B464DC9EC6D8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FAF16-19B0-43CF-880B-44C75B60FE5D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BB038-D7AC-4DC0-A6C6-968D7BD04ECE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D4ED0-8B83-4198-B756-79AAB06F0F5D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AB9EF-3B3F-42D8-980B-944660234E10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2AB14-FC8C-4016-A13E-80CD8537BF45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D6C15-8113-47AB-AE4C-60A9CF0DCBD6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E2BA3-21ED-4CD3-88CF-518DB42D698E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6DA0D-4615-4209-AE92-CA5F616F40A3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F6F2-8F51-4A0B-A988-8C05900AEC6D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78AD6-F478-4EC0-9E82-CEFDCB320717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58D01-3241-439C-A06D-C7E2BB827BE6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56A5A-6A94-4456-B8BB-5E4DA12E7548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61F14-5EE0-41E5-854F-C6C887F92E08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4A441-CE1C-4E7E-B164-E0235D2EEBA9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1590D-9979-4B59-85A7-202C797B1C2C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5DDB2-8F08-4ED3-90DB-0BCD34FF09C3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30164-C8BD-4A26-A087-5FFB0AB70783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8FD60-5F13-4F1A-878A-291453EC45AB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B4B5F-9BDC-4419-A241-FA094084FC2C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3ED35-8727-4CDE-8542-68314888D447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70C4D-4401-4215-AE77-7B9D4A85EAC7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200152"/>
            <a:ext cx="4038600" cy="16394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2953949"/>
            <a:ext cx="4038600" cy="164068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3672A-B8FA-4ADF-9EC2-4C328E967934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78FFD-6C4A-436F-A37B-F915EF2A3493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4D344-C111-4509-A7D0-269EED769F57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CF827-360F-4456-BAAD-3DDD6B7D4C2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AC1A1-AA9F-40C8-B612-7AE9DEB185A4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0913D-B1BB-4524-8FB5-67C11D718D26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84D72-4A4E-4C31-8635-883B1A4D615C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75B00-598A-4B4F-AECD-4C43DA7C29DA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F79D2-5B87-4A41-B593-470F06FA496F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81C6F-F72B-4FA9-BC9D-4C20640608E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8563B-1703-4AAE-B23F-3174A2E2FCD0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FAF16-19B0-43CF-880B-44C75B60FE5D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4D1DB-4618-4338-B6AF-C439365130B5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D4ED0-8B83-4198-B756-79AAB06F0F5D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FABB9-BDC4-4B26-A22D-A44630690E9C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2AB14-FC8C-4016-A13E-80CD8537BF45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FA4F0-4FE9-45D6-A77A-37F06E43E022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E2BA3-21ED-4CD3-88CF-518DB42D698E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7B659-9729-4311-B6A7-50D956D1C0E9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F6F2-8F51-4A0B-A988-8C05900AEC6D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E7B41-A83D-443C-9730-1E640AF85A08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178B8-7A2C-48AD-A905-D97D2B39CD73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8CA19-B9D2-4761-9A62-785A661F71F0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58D01-3241-439C-A06D-C7E2BB827BE6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0CC17-B363-4618-BB9E-EBE50F18F78C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61F14-5EE0-41E5-854F-C6C887F92E08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15563-B2F0-4E5E-BE77-E767DFB6BF78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1590D-9979-4B59-85A7-202C797B1C2C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FB111-86B1-4531-B0A5-6D6C0722155D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30164-C8BD-4A26-A087-5FFB0AB70783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E0C19-F217-477E-935A-A58D21793545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B4B5F-9BDC-4419-A241-FA094084FC2C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200152"/>
            <a:ext cx="4038600" cy="163949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2953945"/>
            <a:ext cx="4038600" cy="164068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871D0-C040-4D5C-B052-2E424B187C4A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78FFD-6C4A-436F-A37B-F915EF2A3493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0CCF5-205C-4E2B-9E61-ACFD1280FAB7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CF827-360F-4456-BAAD-3DDD6B7D4C2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A4298-6C7F-4C24-819D-AB55974C3AE3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30F3D-ED6F-48EF-854A-D31AF5C04B9F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C3599-EB18-452B-B492-2AB6F1252E6F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5A4A0-6A4E-418D-8A22-9BBD2E7D633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E5593-E155-4BB6-BB2C-CE7CC51F8397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49D0A-2C87-476D-BF14-967FD3324CCE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09B95-CC60-406B-9A7A-974867A0DCC5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E1C8-ED75-4B00-9500-B7DC9FDC0385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confidential-C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753413" y="537981"/>
            <a:ext cx="3637174" cy="4229284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2946400" y="4299444"/>
            <a:ext cx="3228622" cy="4352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標題 1"/>
          <p:cNvSpPr txBox="1">
            <a:spLocks/>
          </p:cNvSpPr>
          <p:nvPr userDrawn="1"/>
        </p:nvSpPr>
        <p:spPr>
          <a:xfrm>
            <a:off x="-11290" y="-2019"/>
            <a:ext cx="9155289" cy="5400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標楷體"/>
              <a:cs typeface="Arial" pitchFamily="34" charset="0"/>
              <a:sym typeface="標楷體"/>
            </a:endParaRPr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885524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87D383-FFB6-437E-A7CB-AFC747058167}" type="datetime1">
              <a:rPr lang="zh-TW" altLang="en-US" smtClean="0"/>
              <a:pPr>
                <a:defRPr/>
              </a:pPr>
              <a:t>2019/2/18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B00FD0-D8B8-4CAE-9FEB-F2D7A7C57FB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24" name="群組 23"/>
          <p:cNvGrpSpPr/>
          <p:nvPr userDrawn="1"/>
        </p:nvGrpSpPr>
        <p:grpSpPr>
          <a:xfrm>
            <a:off x="0" y="4794569"/>
            <a:ext cx="9139136" cy="346211"/>
            <a:chOff x="0" y="4794569"/>
            <a:chExt cx="9139136" cy="346211"/>
          </a:xfrm>
        </p:grpSpPr>
        <p:sp>
          <p:nvSpPr>
            <p:cNvPr id="19" name="矩形 18"/>
            <p:cNvSpPr/>
            <p:nvPr userDrawn="1"/>
          </p:nvSpPr>
          <p:spPr>
            <a:xfrm>
              <a:off x="1572790" y="4794569"/>
              <a:ext cx="7566346" cy="345600"/>
            </a:xfrm>
            <a:prstGeom prst="rect">
              <a:avLst/>
            </a:prstGeom>
            <a:gradFill>
              <a:gsLst>
                <a:gs pos="40000">
                  <a:schemeClr val="bg1">
                    <a:lumMod val="85000"/>
                    <a:alpha val="60000"/>
                  </a:schemeClr>
                </a:gs>
                <a:gs pos="60000">
                  <a:schemeClr val="bg1">
                    <a:lumMod val="75000"/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zh-TW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標楷體" pitchFamily="65" charset="-120"/>
                  <a:cs typeface="Arial" pitchFamily="34" charset="0"/>
                </a:rPr>
                <a:t>                        認知 認同 認定                    會用 善用 愛用</a:t>
              </a:r>
              <a:endPara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標楷體" pitchFamily="65" charset="-120"/>
                <a:cs typeface="Arial" pitchFamily="34" charset="0"/>
              </a:endParaRPr>
            </a:p>
          </p:txBody>
        </p:sp>
        <p:pic>
          <p:nvPicPr>
            <p:cNvPr id="18" name="圖片 17" descr="quality-20070622-sans.jpg"/>
            <p:cNvPicPr>
              <a:picLocks noChangeAspect="1"/>
            </p:cNvPicPr>
            <p:nvPr userDrawn="1"/>
          </p:nvPicPr>
          <p:blipFill>
            <a:blip r:embed="rId14"/>
            <a:srcRect r="70800" b="-5024"/>
            <a:stretch>
              <a:fillRect/>
            </a:stretch>
          </p:blipFill>
          <p:spPr>
            <a:xfrm>
              <a:off x="0" y="4796445"/>
              <a:ext cx="1570783" cy="342000"/>
            </a:xfrm>
            <a:prstGeom prst="rect">
              <a:avLst/>
            </a:prstGeom>
          </p:spPr>
        </p:pic>
        <p:pic>
          <p:nvPicPr>
            <p:cNvPr id="22" name="Picture 11" descr="logo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376214" y="4795180"/>
              <a:ext cx="761900" cy="34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圖片 1" descr="2222.jp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946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CBD5F2BF-6CBD-4CC8-90F1-10937B5C83F1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 defTabSz="914400"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040DBC24-4307-4EA3-B5C3-1AC4958D8B7F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 defTabSz="914400"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9" name="圖片 1" descr="2222.jp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7715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CF9479E9-6AE4-400E-B5FE-E95D5F47438D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 defTabSz="914400"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5377BCA9-D663-4C18-89CC-2188FF6291DA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 defTabSz="914400"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9" name="圖片 1" descr="2222.jp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7715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FEC81B5E-E36B-45E9-A6EB-68B55019A4A2}" type="datetime1">
              <a:rPr lang="zh-TW" altLang="en-US" smtClean="0">
                <a:solidFill>
                  <a:srgbClr val="000000">
                    <a:tint val="75000"/>
                  </a:srgbClr>
                </a:solidFill>
              </a:rPr>
              <a:pPr defTabSz="914400">
                <a:defRPr/>
              </a:pPr>
              <a:t>2019/2/18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5377BCA9-D663-4C18-89CC-2188FF6291DA}" type="slidenum">
              <a:rPr lang="zh-TW" altLang="en-US">
                <a:solidFill>
                  <a:srgbClr val="000000">
                    <a:tint val="75000"/>
                  </a:srgbClr>
                </a:solidFill>
              </a:rPr>
              <a:pPr defTabSz="914400">
                <a:defRPr/>
              </a:pPr>
              <a:t>‹#›</a:t>
            </a:fld>
            <a:endParaRPr lang="zh-TW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Excel_97-2003____1.xls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package" Target="../embeddings/Microsoft_Office_PowerPoint___1.pptx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1"/>
          <p:cNvGrpSpPr/>
          <p:nvPr/>
        </p:nvGrpSpPr>
        <p:grpSpPr>
          <a:xfrm>
            <a:off x="-36512" y="-6668"/>
            <a:ext cx="9192857" cy="5148000"/>
            <a:chOff x="-36512" y="-6668"/>
            <a:chExt cx="9193370" cy="514653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8" t="21444" r="11187" b="10666"/>
            <a:stretch/>
          </p:blipFill>
          <p:spPr bwMode="auto">
            <a:xfrm>
              <a:off x="-36512" y="-6668"/>
              <a:ext cx="9193370" cy="51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230570" y="3610774"/>
              <a:ext cx="3217513" cy="429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Arial" charset="0"/>
                  <a:ea typeface="標楷體" pitchFamily="65" charset="-120"/>
                </a:rPr>
                <a:t>講師：楊甯雅</a:t>
              </a:r>
              <a:endParaRPr lang="en-US" altLang="zh-TW" sz="2000" b="1" dirty="0" smtClean="0"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456663" y="1940424"/>
            <a:ext cx="6337005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IAI</a:t>
            </a:r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大數據競賽訓練</a:t>
            </a:r>
            <a:endParaRPr lang="en-US" altLang="zh-TW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algn="ctr">
              <a:lnSpc>
                <a:spcPts val="5200"/>
              </a:lnSpc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03-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高頻收據特徵擷取</a:t>
            </a:r>
            <a:endParaRPr lang="zh-CN" alt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25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特徵擷取</a:t>
            </a:r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-frequency domain</a:t>
            </a:r>
          </a:p>
        </p:txBody>
      </p:sp>
      <p:pic>
        <p:nvPicPr>
          <p:cNvPr id="5" name="圖片 4" descr="_cut004.jpg"/>
          <p:cNvPicPr>
            <a:picLocks noChangeAspect="1"/>
          </p:cNvPicPr>
          <p:nvPr/>
        </p:nvPicPr>
        <p:blipFill>
          <a:blip r:embed="rId3"/>
          <a:srcRect l="8837" t="7119" r="8953" b="3927"/>
          <a:stretch>
            <a:fillRect/>
          </a:stretch>
        </p:blipFill>
        <p:spPr>
          <a:xfrm>
            <a:off x="0" y="552900"/>
            <a:ext cx="9144000" cy="4590600"/>
          </a:xfrm>
          <a:prstGeom prst="rect">
            <a:avLst/>
          </a:prstGeom>
        </p:spPr>
      </p:pic>
      <p:graphicFrame>
        <p:nvGraphicFramePr>
          <p:cNvPr id="6" name="物件 5"/>
          <p:cNvGraphicFramePr>
            <a:graphicFrameLocks noChangeAspect="1"/>
          </p:cNvGraphicFramePr>
          <p:nvPr/>
        </p:nvGraphicFramePr>
        <p:xfrm>
          <a:off x="8229600" y="31899"/>
          <a:ext cx="914400" cy="771525"/>
        </p:xfrm>
        <a:graphic>
          <a:graphicData uri="http://schemas.openxmlformats.org/presentationml/2006/ole">
            <p:oleObj spid="_x0000_s67587" name="Worksheet" showAsIcon="1" r:id="rId4" imgW="914400" imgH="771480" progId="Excel.Sheet.8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hlinkClick r:id="" action="ppaction://noaction"/>
          </p:cNvPr>
          <p:cNvPicPr>
            <a:picLocks noChangeArrowheads="1"/>
          </p:cNvPicPr>
          <p:nvPr/>
        </p:nvPicPr>
        <p:blipFill>
          <a:blip r:embed="rId2" cstate="print"/>
          <a:srcRect l="21303" t="21375" r="11731" b="11688"/>
          <a:stretch>
            <a:fillRect/>
          </a:stretch>
        </p:blipFill>
        <p:spPr bwMode="auto">
          <a:xfrm>
            <a:off x="-36000" y="-36000"/>
            <a:ext cx="9180000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34BE4-E586-47A6-9592-141FACFBD24D}" type="slidenum">
              <a:rPr lang="zh-TW" altLang="en-US" smtClean="0"/>
              <a:pPr>
                <a:defRPr/>
              </a:pPr>
              <a:t>11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Agenda</a:t>
            </a:r>
            <a:endParaRPr lang="zh-TW" altLang="en-US" sz="3600" b="1" dirty="0">
              <a:solidFill>
                <a:srgbClr val="FFFF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40242" y="808074"/>
            <a:ext cx="8727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28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資料清洗</a:t>
            </a:r>
            <a:endParaRPr lang="en-US" altLang="zh-TW" sz="2800" dirty="0" smtClean="0"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TW" sz="2800" dirty="0" smtClean="0"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TW" altLang="en-US" sz="28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特徵擷取</a:t>
            </a:r>
            <a:endParaRPr lang="en-US" altLang="zh-TW" sz="2800" dirty="0" smtClean="0"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TW" sz="2800" dirty="0" smtClean="0"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34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資料清洗</a:t>
            </a:r>
            <a:endParaRPr lang="en-US" altLang="zh-TW" sz="3600" b="1" dirty="0" smtClean="0">
              <a:solidFill>
                <a:srgbClr val="FFFFFF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圖片 8" descr="2018-11-21_Train_A_X方向的力量 (N)_cut315.jpg"/>
          <p:cNvPicPr>
            <a:picLocks/>
          </p:cNvPicPr>
          <p:nvPr/>
        </p:nvPicPr>
        <p:blipFill>
          <a:blip r:embed="rId2"/>
          <a:srcRect l="9518" t="7553" r="8916" b="9315"/>
          <a:stretch>
            <a:fillRect/>
          </a:stretch>
        </p:blipFill>
        <p:spPr>
          <a:xfrm>
            <a:off x="1080000" y="792000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 descr="2018-11-21_Train_A_X方向的振動 (g)_cut315.jpg"/>
          <p:cNvPicPr>
            <a:picLocks/>
          </p:cNvPicPr>
          <p:nvPr/>
        </p:nvPicPr>
        <p:blipFill>
          <a:blip r:embed="rId3"/>
          <a:srcRect l="9277" t="8998" r="9277" b="8230"/>
          <a:stretch>
            <a:fillRect/>
          </a:stretch>
        </p:blipFill>
        <p:spPr>
          <a:xfrm>
            <a:off x="5040000" y="792000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 descr="2018-11-21_Train_A_Y方向的力量 (N)_cut315.jpg"/>
          <p:cNvPicPr>
            <a:picLocks/>
          </p:cNvPicPr>
          <p:nvPr/>
        </p:nvPicPr>
        <p:blipFill>
          <a:blip r:embed="rId4"/>
          <a:srcRect l="9880" t="7914" r="8870" b="9676"/>
          <a:stretch>
            <a:fillRect/>
          </a:stretch>
        </p:blipFill>
        <p:spPr>
          <a:xfrm>
            <a:off x="1080000" y="2236438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 descr="2018-11-21_Train_A_Y方向的振動 (g)_cut315.jpg"/>
          <p:cNvPicPr>
            <a:picLocks/>
          </p:cNvPicPr>
          <p:nvPr/>
        </p:nvPicPr>
        <p:blipFill>
          <a:blip r:embed="rId5"/>
          <a:srcRect l="9759" t="8998" r="8870" b="7869"/>
          <a:stretch>
            <a:fillRect/>
          </a:stretch>
        </p:blipFill>
        <p:spPr>
          <a:xfrm>
            <a:off x="5040000" y="2236438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 descr="2018-11-21_Train_A_Z方向的力量 (N)_cut315.jpg"/>
          <p:cNvPicPr>
            <a:picLocks/>
          </p:cNvPicPr>
          <p:nvPr/>
        </p:nvPicPr>
        <p:blipFill>
          <a:blip r:embed="rId6"/>
          <a:srcRect l="10000" t="7553" r="8870" b="7508"/>
          <a:stretch>
            <a:fillRect/>
          </a:stretch>
        </p:blipFill>
        <p:spPr>
          <a:xfrm>
            <a:off x="1080000" y="3701697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 descr="2018-11-21_Train_A_Z方向的振動 (g)_cut315.jpg"/>
          <p:cNvPicPr>
            <a:picLocks/>
          </p:cNvPicPr>
          <p:nvPr/>
        </p:nvPicPr>
        <p:blipFill>
          <a:blip r:embed="rId7"/>
          <a:srcRect l="9157" t="7914" r="8916" b="7869"/>
          <a:stretch>
            <a:fillRect/>
          </a:stretch>
        </p:blipFill>
        <p:spPr>
          <a:xfrm>
            <a:off x="5040000" y="3701697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文字方塊 14"/>
          <p:cNvSpPr txBox="1"/>
          <p:nvPr/>
        </p:nvSpPr>
        <p:spPr>
          <a:xfrm>
            <a:off x="2247453" y="539829"/>
            <a:ext cx="122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X</a:t>
            </a:r>
            <a:r>
              <a:rPr lang="zh-TW" altLang="en-US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方向的力量</a:t>
            </a:r>
            <a:endParaRPr lang="zh-TW" altLang="en-US" sz="1200" u="sng" dirty="0">
              <a:solidFill>
                <a:srgbClr val="0000FF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224532" y="540000"/>
            <a:ext cx="122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X</a:t>
            </a:r>
            <a:r>
              <a:rPr lang="zh-TW" altLang="en-US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方向的振動</a:t>
            </a:r>
            <a:endParaRPr lang="zh-TW" altLang="en-US" sz="1200" u="sng" dirty="0">
              <a:solidFill>
                <a:srgbClr val="0000FF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245615" y="1970201"/>
            <a:ext cx="122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Y</a:t>
            </a:r>
            <a:r>
              <a:rPr lang="zh-TW" altLang="en-US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方向的力量</a:t>
            </a:r>
            <a:endParaRPr lang="zh-TW" altLang="en-US" sz="1200" u="sng" dirty="0">
              <a:solidFill>
                <a:srgbClr val="0000FF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45615" y="3446479"/>
            <a:ext cx="122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Z</a:t>
            </a:r>
            <a:r>
              <a:rPr lang="zh-TW" altLang="en-US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方向的力量</a:t>
            </a:r>
            <a:endParaRPr lang="zh-TW" altLang="en-US" sz="1200" u="sng" dirty="0">
              <a:solidFill>
                <a:srgbClr val="0000FF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22694" y="1970372"/>
            <a:ext cx="122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Y</a:t>
            </a:r>
            <a:r>
              <a:rPr lang="zh-TW" altLang="en-US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方向的振動</a:t>
            </a:r>
            <a:endParaRPr lang="zh-TW" altLang="en-US" sz="1200" u="sng" dirty="0">
              <a:solidFill>
                <a:srgbClr val="0000FF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22694" y="3413599"/>
            <a:ext cx="122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Z</a:t>
            </a:r>
            <a:r>
              <a:rPr lang="zh-TW" altLang="en-US" sz="1200" u="sng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方向的振動</a:t>
            </a:r>
            <a:endParaRPr lang="zh-TW" altLang="en-US" sz="1200" u="sng" dirty="0">
              <a:solidFill>
                <a:srgbClr val="0000FF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4" name="圓角矩形 3"/>
          <p:cNvSpPr/>
          <p:nvPr/>
        </p:nvSpPr>
        <p:spPr bwMode="auto">
          <a:xfrm>
            <a:off x="64698" y="2479975"/>
            <a:ext cx="785003" cy="44857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/>
          <a:lstStyle/>
          <a:p>
            <a:pPr algn="ctr" defTabSz="914400"/>
            <a:r>
              <a:rPr lang="en-US" altLang="zh-TW" sz="1600" b="1" dirty="0" smtClean="0">
                <a:ea typeface="標楷體" pitchFamily="65" charset="-120"/>
                <a:cs typeface="Calibri" pitchFamily="34" charset="0"/>
              </a:rPr>
              <a:t>Train</a:t>
            </a:r>
            <a:r>
              <a:rPr lang="zh-TW" altLang="en-US" sz="1600" b="1" dirty="0" smtClean="0">
                <a:ea typeface="標楷體" pitchFamily="65" charset="-120"/>
                <a:cs typeface="Calibri" pitchFamily="34" charset="0"/>
              </a:rPr>
              <a:t> </a:t>
            </a:r>
            <a:r>
              <a:rPr lang="en-US" altLang="zh-TW" sz="1600" b="1" dirty="0" smtClean="0">
                <a:ea typeface="標楷體" pitchFamily="65" charset="-120"/>
                <a:cs typeface="Calibri" pitchFamily="34" charset="0"/>
              </a:rPr>
              <a:t>B</a:t>
            </a:r>
            <a:endParaRPr lang="zh-TW" altLang="en-US" sz="1600" b="1" dirty="0" smtClean="0"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6541698" y="1091978"/>
            <a:ext cx="785003" cy="32780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/>
          <a:lstStyle/>
          <a:p>
            <a:pPr algn="ctr" defTabSz="914400"/>
            <a:r>
              <a:rPr lang="en-US" altLang="zh-TW" sz="1600" b="1" dirty="0" smtClean="0">
                <a:ea typeface="標楷體" pitchFamily="65" charset="-120"/>
                <a:cs typeface="Calibri" pitchFamily="34" charset="0"/>
              </a:rPr>
              <a:t>after</a:t>
            </a:r>
            <a:endParaRPr lang="zh-TW" altLang="en-US" sz="1600" b="1" dirty="0" smtClean="0"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6" name="圓角矩形 5"/>
          <p:cNvSpPr/>
          <p:nvPr/>
        </p:nvSpPr>
        <p:spPr bwMode="auto">
          <a:xfrm>
            <a:off x="2436362" y="1091978"/>
            <a:ext cx="785003" cy="29905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/>
          <a:lstStyle/>
          <a:p>
            <a:pPr algn="ctr" defTabSz="914400"/>
            <a:r>
              <a:rPr lang="en-US" altLang="zh-TW" sz="1600" b="1" dirty="0" smtClean="0">
                <a:ea typeface="標楷體" pitchFamily="65" charset="-120"/>
                <a:cs typeface="Calibri" pitchFamily="34" charset="0"/>
              </a:rPr>
              <a:t>before</a:t>
            </a:r>
            <a:endParaRPr lang="zh-TW" altLang="en-US" sz="1600" b="1" dirty="0" smtClean="0">
              <a:ea typeface="標楷體" pitchFamily="65" charset="-120"/>
              <a:cs typeface="Calibri" pitchFamily="34" charset="0"/>
            </a:endParaRPr>
          </a:p>
        </p:txBody>
      </p:sp>
      <p:pic>
        <p:nvPicPr>
          <p:cNvPr id="7" name="Picture 3" descr="\\hp04245p\IAI大數據競賽\figure\2018-11-26_figure\Train_B\音洩訊號的均方根值 (V)_cut315_before.jpg"/>
          <p:cNvPicPr>
            <a:picLocks noChangeAspect="1" noChangeArrowheads="1"/>
          </p:cNvPicPr>
          <p:nvPr/>
        </p:nvPicPr>
        <p:blipFill>
          <a:blip r:embed="rId3"/>
          <a:srcRect l="9423" t="8840" r="8507" b="7412"/>
          <a:stretch>
            <a:fillRect/>
          </a:stretch>
        </p:blipFill>
        <p:spPr bwMode="auto">
          <a:xfrm>
            <a:off x="1450408" y="2215933"/>
            <a:ext cx="2983369" cy="2009955"/>
          </a:xfrm>
          <a:prstGeom prst="rect">
            <a:avLst/>
          </a:prstGeom>
          <a:noFill/>
        </p:spPr>
      </p:pic>
      <p:pic>
        <p:nvPicPr>
          <p:cNvPr id="8" name="Picture 3" descr="\\hp04245p\IAI大數據競賽\figure\2018-11-26_figure\Train_B\音洩訊號的均方根值 (V)_cut315_before.jpg"/>
          <p:cNvPicPr>
            <a:picLocks noChangeAspect="1" noChangeArrowheads="1"/>
          </p:cNvPicPr>
          <p:nvPr/>
        </p:nvPicPr>
        <p:blipFill>
          <a:blip r:embed="rId3"/>
          <a:srcRect l="70504" t="8840" r="8507" b="7412"/>
          <a:stretch>
            <a:fillRect/>
          </a:stretch>
        </p:blipFill>
        <p:spPr bwMode="auto">
          <a:xfrm>
            <a:off x="3221365" y="1419783"/>
            <a:ext cx="2584012" cy="3436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3" descr="\\hp04245p\IAI大數據競賽\figure\2018-11-26_figure\Train_B\音洩訊號的均方根值 (V)_cut315_before.jpg"/>
          <p:cNvPicPr>
            <a:picLocks noChangeAspect="1" noChangeArrowheads="1"/>
          </p:cNvPicPr>
          <p:nvPr/>
        </p:nvPicPr>
        <p:blipFill>
          <a:blip r:embed="rId3"/>
          <a:srcRect l="9423" t="8840" r="79169" b="7412"/>
          <a:stretch>
            <a:fillRect/>
          </a:stretch>
        </p:blipFill>
        <p:spPr bwMode="auto">
          <a:xfrm>
            <a:off x="849701" y="1419781"/>
            <a:ext cx="1404551" cy="3436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457200" y="1063228"/>
            <a:ext cx="197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cut315 for instance</a:t>
            </a:r>
            <a:endParaRPr lang="zh-TW" altLang="en-US" dirty="0"/>
          </a:p>
        </p:txBody>
      </p:sp>
      <p:grpSp>
        <p:nvGrpSpPr>
          <p:cNvPr id="11" name="群組 12"/>
          <p:cNvGrpSpPr/>
          <p:nvPr/>
        </p:nvGrpSpPr>
        <p:grpSpPr>
          <a:xfrm>
            <a:off x="4689585" y="4436130"/>
            <a:ext cx="4209866" cy="604977"/>
            <a:chOff x="4689585" y="4436130"/>
            <a:chExt cx="4209866" cy="604977"/>
          </a:xfrm>
        </p:grpSpPr>
        <p:sp>
          <p:nvSpPr>
            <p:cNvPr id="12" name="圓角矩形 11"/>
            <p:cNvSpPr/>
            <p:nvPr/>
          </p:nvSpPr>
          <p:spPr bwMode="auto">
            <a:xfrm>
              <a:off x="4689585" y="4436130"/>
              <a:ext cx="4209866" cy="604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rtlCol="0" anchor="t" anchorCtr="0"/>
            <a:lstStyle/>
            <a:p>
              <a:pPr algn="ctr" defTabSz="914400"/>
              <a:endParaRPr lang="zh-TW" altLang="en-US" sz="1600" b="1" dirty="0" smtClean="0">
                <a:ea typeface="標楷體" pitchFamily="65" charset="-120"/>
                <a:cs typeface="Calibri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774649" y="4436130"/>
              <a:ext cx="39972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latin typeface="標楷體" pitchFamily="65" charset="-120"/>
                  <a:ea typeface="標楷體" pitchFamily="65" charset="-120"/>
                </a:rPr>
                <a:t>清除未作動數據，並記錄下資料取值起始點與結束點</a:t>
              </a:r>
              <a:endParaRPr lang="zh-TW" altLang="en-US" sz="1600" dirty="0"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14" name="Picture 2" descr="\\hp04245p\IAI大數據競賽\figure\2018-11-26_figure\Train_B\音洩訊號的均方根值 (V)_cut315_clean.jpg"/>
          <p:cNvPicPr>
            <a:picLocks noChangeAspect="1" noChangeArrowheads="1"/>
          </p:cNvPicPr>
          <p:nvPr/>
        </p:nvPicPr>
        <p:blipFill>
          <a:blip r:embed="rId4"/>
          <a:srcRect l="9095" t="5578" r="8503" b="6261"/>
          <a:stretch>
            <a:fillRect/>
          </a:stretch>
        </p:blipFill>
        <p:spPr bwMode="auto">
          <a:xfrm>
            <a:off x="4910470" y="2110009"/>
            <a:ext cx="4157330" cy="2115879"/>
          </a:xfrm>
          <a:prstGeom prst="rect">
            <a:avLst/>
          </a:prstGeom>
          <a:noFill/>
        </p:spPr>
      </p:pic>
      <p:graphicFrame>
        <p:nvGraphicFramePr>
          <p:cNvPr id="15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67611" y="912508"/>
          <a:ext cx="1331839" cy="1124034"/>
        </p:xfrm>
        <a:graphic>
          <a:graphicData uri="http://schemas.openxmlformats.org/presentationml/2006/ole">
            <p:oleObj spid="_x0000_s1026" name="簡報" showAsIcon="1" r:id="rId5" imgW="914400" imgH="771480" progId="PowerPoint.Show.12">
              <p:embed/>
            </p:oleObj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資料清洗</a:t>
            </a:r>
            <a:endParaRPr lang="en-US" altLang="zh-TW" sz="3600" b="1" dirty="0" smtClean="0">
              <a:solidFill>
                <a:srgbClr val="FFFF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特徵擷取</a:t>
            </a:r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-time domain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r="31549"/>
          <a:stretch>
            <a:fillRect/>
          </a:stretch>
        </p:blipFill>
        <p:spPr bwMode="auto">
          <a:xfrm>
            <a:off x="2388747" y="3467799"/>
            <a:ext cx="5691997" cy="130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 bwMode="auto">
          <a:xfrm>
            <a:off x="721241" y="2952789"/>
            <a:ext cx="7359503" cy="188629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rtlCol="0" anchor="t" anchorCtr="0"/>
          <a:lstStyle/>
          <a:p>
            <a:pPr algn="ctr" defTabSz="914400"/>
            <a:endParaRPr lang="zh-TW" altLang="en-US" sz="1600" b="1" dirty="0" smtClean="0"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71870" y="3008998"/>
            <a:ext cx="70174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600" b="1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Feature Extraction &amp; Selection(for</a:t>
            </a:r>
            <a:r>
              <a:rPr lang="zh-TW" altLang="en-US" sz="1600" b="1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音洩訊號</a:t>
            </a:r>
            <a:r>
              <a:rPr lang="en-US" altLang="zh-TW" sz="1600" b="1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):</a:t>
            </a:r>
          </a:p>
          <a:p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1.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將音洩訊號均方根值</a:t>
            </a:r>
            <a:r>
              <a:rPr lang="zh-TW" altLang="en-US" sz="1600" b="1" dirty="0" smtClean="0">
                <a:solidFill>
                  <a:srgbClr val="FF0000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切割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出三個</a:t>
            </a:r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step</a:t>
            </a:r>
          </a:p>
          <a:p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2.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分別對段</a:t>
            </a:r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step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計算描述統計量</a:t>
            </a:r>
            <a:endParaRPr lang="en-US" altLang="zh-TW" sz="1600" dirty="0" smtClean="0"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r>
              <a:rPr lang="en-US" altLang="zh-TW" sz="1600" b="1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Missing Data</a:t>
            </a:r>
            <a:r>
              <a:rPr lang="zh-TW" altLang="en-US" sz="1600" b="1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1600" b="1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Imputation:</a:t>
            </a:r>
          </a:p>
          <a:p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1.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並不一定每段音洩訊號均方根值均能切割出三段，將為切割出</a:t>
            </a:r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step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的特徵視為遺漏值，以前後</a:t>
            </a:r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cut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的特徵</a:t>
            </a:r>
            <a:r>
              <a:rPr lang="zh-TW" altLang="en-US" b="1" dirty="0" smtClean="0">
                <a:solidFill>
                  <a:srgbClr val="FF0000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估計</a:t>
            </a:r>
            <a:r>
              <a:rPr lang="zh-TW" altLang="en-US" sz="1600" dirty="0" smtClean="0">
                <a:solidFill>
                  <a:srgbClr val="FF0000"/>
                </a:solidFill>
                <a:latin typeface="Arial" pitchFamily="34" charset="0"/>
                <a:ea typeface="標楷體" pitchFamily="65" charset="-120"/>
                <a:cs typeface="Arial" pitchFamily="34" charset="0"/>
              </a:rPr>
              <a:t>值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補上。</a:t>
            </a:r>
            <a:endParaRPr lang="zh-TW" altLang="en-US" sz="1600" dirty="0"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0890" y="797403"/>
            <a:ext cx="3190747" cy="236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721241" y="1041151"/>
            <a:ext cx="4731096" cy="1565346"/>
            <a:chOff x="1010904" y="1556577"/>
            <a:chExt cx="3240000" cy="1071997"/>
          </a:xfrm>
        </p:grpSpPr>
        <p:pic>
          <p:nvPicPr>
            <p:cNvPr id="10" name="圖片 9" descr="2018-11-21_Train_A_音洩訊號的均方根值 (V)_cut027.jpg"/>
            <p:cNvPicPr>
              <a:picLocks noChangeAspect="1"/>
            </p:cNvPicPr>
            <p:nvPr/>
          </p:nvPicPr>
          <p:blipFill>
            <a:blip r:embed="rId4"/>
            <a:srcRect l="9639" t="7553" r="8554" b="7869"/>
            <a:stretch>
              <a:fillRect/>
            </a:stretch>
          </p:blipFill>
          <p:spPr>
            <a:xfrm>
              <a:off x="1010904" y="1596682"/>
              <a:ext cx="3240000" cy="103189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直線接點 10"/>
            <p:cNvCxnSpPr/>
            <p:nvPr/>
          </p:nvCxnSpPr>
          <p:spPr>
            <a:xfrm>
              <a:off x="1187115" y="1596682"/>
              <a:ext cx="0" cy="10318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4138863" y="1596682"/>
              <a:ext cx="0" cy="10318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1491915" y="1596682"/>
              <a:ext cx="0" cy="10318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777915" y="1596682"/>
              <a:ext cx="0" cy="10318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1211178" y="1572619"/>
              <a:ext cx="26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534652" y="1556577"/>
              <a:ext cx="26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818020" y="1564598"/>
              <a:ext cx="26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376515" y="754371"/>
            <a:ext cx="483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Feature Extraction &amp; Selection(for</a:t>
            </a:r>
            <a:r>
              <a:rPr lang="zh-TW" altLang="en-US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音洩訊號</a:t>
            </a:r>
            <a:r>
              <a:rPr lang="en-US" altLang="zh-TW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):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特徵擷取</a:t>
            </a:r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-time domain</a:t>
            </a:r>
          </a:p>
        </p:txBody>
      </p:sp>
      <p:sp>
        <p:nvSpPr>
          <p:cNvPr id="4" name="矩形 3"/>
          <p:cNvSpPr/>
          <p:nvPr/>
        </p:nvSpPr>
        <p:spPr>
          <a:xfrm>
            <a:off x="244548" y="571824"/>
            <a:ext cx="4125439" cy="44692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def featureTD(DF):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colnames = DF.columns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factorName = []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rslt = []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for (colIDX,cols) in enumerate(colnames):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df = DF.ix[:,colIDX]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maximum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factorName.append(cols+'_Max')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rslt.append(df.max())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mean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factorName.append(cols+'_Mean')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rslt.append(df.mean())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Root Mean Square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factorName.append(cols+'_RMS')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rslt.append(np.sqrt((df**2).mean()))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</p:txBody>
      </p:sp>
      <p:sp>
        <p:nvSpPr>
          <p:cNvPr id="5" name="矩形 4"/>
          <p:cNvSpPr/>
          <p:nvPr/>
        </p:nvSpPr>
        <p:spPr>
          <a:xfrm>
            <a:off x="4582647" y="571824"/>
            <a:ext cx="4274288" cy="44692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Standard Deviation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factorName.append(cols+'_Std')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rslt.append(df.std())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Skewness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factorName.append(cols+'_Skewness')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rslt.append(df.skew())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Kurtosis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factorName.append(cols+'_Kurtosis')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rslt.append(df.kurtosis())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Peak to Peak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factorName.append(cols+'_P2P')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rslt.append(df.max()-df.min())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factorName.append(cols+'_CF')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rslt.append(df.max()/np.sqrt((df**2).mean()))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return factorName, rslt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特徵擷取</a:t>
            </a:r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-frequency domain</a:t>
            </a:r>
          </a:p>
        </p:txBody>
      </p:sp>
      <p:pic>
        <p:nvPicPr>
          <p:cNvPr id="12" name="Picture 2" descr="ãfourier transform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424" y="1727823"/>
            <a:ext cx="3700130" cy="2146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圓角矩形 12"/>
          <p:cNvSpPr/>
          <p:nvPr/>
        </p:nvSpPr>
        <p:spPr bwMode="auto">
          <a:xfrm>
            <a:off x="697585" y="1139932"/>
            <a:ext cx="3530009" cy="478465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 defTabSz="914400"/>
            <a:r>
              <a:rPr lang="en-US" altLang="zh-TW" sz="2000" b="1" dirty="0" smtClean="0">
                <a:solidFill>
                  <a:schemeClr val="tx1"/>
                </a:solidFill>
                <a:cs typeface="Arial" pitchFamily="34" charset="0"/>
              </a:rPr>
              <a:t>XYZ</a:t>
            </a:r>
            <a:r>
              <a:rPr lang="zh-TW" altLang="en-US" sz="2000" b="1" dirty="0" smtClean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altLang="zh-TW" sz="2000" b="1" dirty="0" smtClean="0">
                <a:solidFill>
                  <a:schemeClr val="tx1"/>
                </a:solidFill>
                <a:cs typeface="Arial" pitchFamily="34" charset="0"/>
              </a:rPr>
              <a:t>Vibration &amp; Frequence</a:t>
            </a:r>
            <a:endParaRPr lang="zh-TW" altLang="en-US" sz="2000" b="1" dirty="0" smtClean="0">
              <a:solidFill>
                <a:schemeClr val="tx1"/>
              </a:solidFill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14" name="Picture 5" descr="previ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585" y="1986105"/>
            <a:ext cx="3544555" cy="1629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5" name="直線單箭頭接點 14"/>
          <p:cNvCxnSpPr>
            <a:stCxn id="13" idx="2"/>
            <a:endCxn id="14" idx="0"/>
          </p:cNvCxnSpPr>
          <p:nvPr/>
        </p:nvCxnSpPr>
        <p:spPr>
          <a:xfrm>
            <a:off x="2462590" y="1618397"/>
            <a:ext cx="7273" cy="3677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4" idx="3"/>
            <a:endCxn id="12" idx="1"/>
          </p:cNvCxnSpPr>
          <p:nvPr/>
        </p:nvCxnSpPr>
        <p:spPr>
          <a:xfrm>
            <a:off x="4242140" y="2800861"/>
            <a:ext cx="2232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97585" y="3693952"/>
            <a:ext cx="35300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Arial" pitchFamily="34" charset="0"/>
                <a:cs typeface="Arial" pitchFamily="34" charset="0"/>
              </a:rPr>
              <a:t>Hilbert Transformation:</a:t>
            </a:r>
          </a:p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將傅立葉轉換的實部訊號與虛部訊號進行包絡，避免訊號的浪費</a:t>
            </a:r>
            <a:endParaRPr lang="en-US" altLang="zh-TW" sz="1600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465424" y="392115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Arial" pitchFamily="34" charset="0"/>
                <a:cs typeface="Arial" pitchFamily="34" charset="0"/>
              </a:rPr>
              <a:t>Fourier Transformation:</a:t>
            </a:r>
          </a:p>
          <a:p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將訊號由時域空間轉成頻域空間後，紀錄訊號的位置</a:t>
            </a:r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(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頻率</a:t>
            </a:r>
            <a:r>
              <a:rPr lang="en-US" altLang="zh-TW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)</a:t>
            </a:r>
            <a:r>
              <a:rPr lang="zh-TW" altLang="en-US" sz="1600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與強度特徵</a:t>
            </a:r>
            <a:endParaRPr lang="en-US" altLang="zh-TW" sz="1600" dirty="0" smtClean="0"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76515" y="770600"/>
            <a:ext cx="708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Feature Extraction &amp; Selection(for</a:t>
            </a:r>
            <a:r>
              <a:rPr lang="zh-TW" altLang="en-US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XYZ</a:t>
            </a:r>
            <a:r>
              <a:rPr lang="zh-TW" altLang="en-US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 方向振動、力量訊號</a:t>
            </a:r>
            <a:r>
              <a:rPr lang="en-US" altLang="zh-TW" dirty="0" smtClean="0">
                <a:latin typeface="Arial" pitchFamily="34" charset="0"/>
                <a:ea typeface="標楷體" pitchFamily="65" charset="-12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特徵擷取</a:t>
            </a:r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-frequency domain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" y="567994"/>
            <a:ext cx="8229600" cy="382460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Freguency Domain</a:t>
            </a: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kumimoji="1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(</a:t>
            </a: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振動與力量</a:t>
            </a:r>
            <a:r>
              <a:rPr kumimoji="1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)</a:t>
            </a: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：</a:t>
            </a: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傅立葉轉換 </a:t>
            </a: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→ 擷取能反映 </a:t>
            </a:r>
            <a:r>
              <a:rPr kumimoji="1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y </a:t>
            </a: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標楷體" pitchFamily="65" charset="-120"/>
                <a:cs typeface="Arial" pitchFamily="34" charset="0"/>
              </a:rPr>
              <a:t>變化的特徵</a:t>
            </a: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TW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標楷體" pitchFamily="65" charset="-120"/>
              </a:rPr>
              <a:t>傅立葉轉換概念</a:t>
            </a:r>
            <a:r>
              <a:rPr kumimoji="1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標楷體" pitchFamily="65" charset="-120"/>
              </a:rPr>
              <a:t>:</a:t>
            </a:r>
            <a:endParaRPr kumimoji="1" lang="en-US" altLang="zh-TW" sz="16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Arial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3890" y="977552"/>
            <a:ext cx="2321628" cy="109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 descr="2018-11-21_Train_A_X方向的振動 (g)_cut315.jpg"/>
          <p:cNvPicPr>
            <a:picLocks/>
          </p:cNvPicPr>
          <p:nvPr/>
        </p:nvPicPr>
        <p:blipFill>
          <a:blip r:embed="rId3"/>
          <a:srcRect l="9277" t="8998" r="9277" b="8230"/>
          <a:stretch>
            <a:fillRect/>
          </a:stretch>
        </p:blipFill>
        <p:spPr>
          <a:xfrm>
            <a:off x="590979" y="984720"/>
            <a:ext cx="32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5850" y="984720"/>
            <a:ext cx="1225082" cy="10867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907430" y="1665107"/>
            <a:ext cx="1151022" cy="307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876054" y="2064720"/>
            <a:ext cx="589677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Time</a:t>
            </a:r>
            <a:endParaRPr lang="zh-TW" alt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42082" y="2064720"/>
            <a:ext cx="589677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rial" pitchFamily="34" charset="0"/>
                <a:cs typeface="Arial" pitchFamily="34" charset="0"/>
              </a:rPr>
              <a:t>Freq.</a:t>
            </a:r>
            <a:endParaRPr lang="zh-TW" alt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07430" y="977552"/>
            <a:ext cx="1151022" cy="6474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79652" y="2437049"/>
            <a:ext cx="3624237" cy="250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5A4A0-6A4E-418D-8A22-9BBD2E7D6336}" type="slidenum">
              <a:rPr lang="zh-TW" altLang="en-US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-745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特徵擷取</a:t>
            </a:r>
            <a:r>
              <a:rPr lang="en-US" altLang="zh-TW" sz="3600" b="1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-frequency domain</a:t>
            </a:r>
          </a:p>
        </p:txBody>
      </p:sp>
      <p:sp>
        <p:nvSpPr>
          <p:cNvPr id="4" name="矩形 3"/>
          <p:cNvSpPr/>
          <p:nvPr/>
        </p:nvSpPr>
        <p:spPr>
          <a:xfrm>
            <a:off x="244548" y="571824"/>
            <a:ext cx="4125439" cy="44692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def featureFD(DF):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n = DF.shape[0]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colnames = DF.columns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factorName = []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rslt = []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for (colIDX,cols) in enumerate(colnames):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r>
              <a:rPr lang="en-US" altLang="zh-TW" sz="12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  # FFT</a:t>
            </a:r>
          </a:p>
          <a:p>
            <a:r>
              <a:rPr lang="en-US" altLang="zh-TW" sz="12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  df = DF.ix[:,colIDX]</a:t>
            </a:r>
          </a:p>
          <a:p>
            <a:r>
              <a:rPr lang="en-US" altLang="zh-TW" sz="12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  yf = np.abs(np.fft.fft(df))/n</a:t>
            </a:r>
          </a:p>
          <a:p>
            <a:r>
              <a:rPr lang="en-US" altLang="zh-TW" sz="12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  yf2 = yf[range(int(n/2))]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Maximum below 5000 Hz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factorName.append(cols+'_Value1')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rslt.append(np.max(yf2[:5000]))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# Relative Spectral Peak Per Band below 5000 Hz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factorName.append(cols+'_RSPPB1')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rslt.append(np.max(yf2[:5000])/np.mean(yf2[:5000]))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if 2 &lt; colIDX &lt; 6: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    </a:t>
            </a:r>
          </a:p>
        </p:txBody>
      </p:sp>
      <p:sp>
        <p:nvSpPr>
          <p:cNvPr id="5" name="矩形 4"/>
          <p:cNvSpPr/>
          <p:nvPr/>
        </p:nvSpPr>
        <p:spPr>
          <a:xfrm>
            <a:off x="4582647" y="571824"/>
            <a:ext cx="4274288" cy="44692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	# Maximum between 60000 and 80000 Hz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	factorName.append(cols+'_Value2')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	rslt.append(np.max(yf2[60000:80000]))</a:t>
            </a:r>
          </a:p>
          <a:p>
            <a:endParaRPr lang="en-US" altLang="zh-TW" sz="1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	 # Relative Spectral Peak Per Band between 60000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	# and 80000 Hz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    factorName.append(cols+'_RSPPB2')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        	rslt.append(np.max(yf2[60000:80000])/np.mean(yf2[6\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	0000:80000]))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r>
              <a:rPr lang="en-US" altLang="zh-TW" sz="1200" dirty="0" smtClean="0">
                <a:latin typeface="Arial" pitchFamily="34" charset="0"/>
                <a:cs typeface="Arial" pitchFamily="34" charset="0"/>
              </a:rPr>
              <a:t>    return factorName, rslt</a:t>
            </a:r>
            <a:endParaRPr lang="zh-TW" alt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自訂設計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訂設計">
  <a:themeElements>
    <a:clrScheme name="自訂設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自訂設計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自訂設計">
  <a:themeElements>
    <a:clrScheme name="自訂設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自訂設計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13850</TotalTime>
  <Words>541</Words>
  <Application>Microsoft Office PowerPoint</Application>
  <PresentationFormat>如螢幕大小 (16:9)</PresentationFormat>
  <Paragraphs>135</Paragraphs>
  <Slides>11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Office 佈景主題</vt:lpstr>
      <vt:lpstr>自訂設計</vt:lpstr>
      <vt:lpstr>1_自訂設計</vt:lpstr>
      <vt:lpstr>2_自訂設計</vt:lpstr>
      <vt:lpstr>Microsoft Office PowerPoint 簡報</vt:lpstr>
      <vt:lpstr>Worksheet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20.8" 3MP Mono LED</dc:title>
  <dc:creator>Weng James</dc:creator>
  <cp:lastModifiedBy>shelly.yang</cp:lastModifiedBy>
  <cp:revision>1278</cp:revision>
  <dcterms:created xsi:type="dcterms:W3CDTF">2012-11-29T10:46:06Z</dcterms:created>
  <dcterms:modified xsi:type="dcterms:W3CDTF">2019-02-18T00:00:56Z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000800b003000000000001024140</vt:lpwstr>
  </property>
</Properties>
</file>